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2" r:id="rId4"/>
    <p:sldId id="278" r:id="rId5"/>
    <p:sldId id="270" r:id="rId6"/>
    <p:sldId id="279" r:id="rId7"/>
    <p:sldId id="271" r:id="rId8"/>
    <p:sldId id="267" r:id="rId9"/>
    <p:sldId id="280" r:id="rId10"/>
    <p:sldId id="281" r:id="rId11"/>
    <p:sldId id="276" r:id="rId12"/>
    <p:sldId id="282" r:id="rId13"/>
    <p:sldId id="269" r:id="rId14"/>
    <p:sldId id="274" r:id="rId15"/>
    <p:sldId id="283" r:id="rId16"/>
    <p:sldId id="275" r:id="rId17"/>
    <p:sldId id="268" r:id="rId18"/>
    <p:sldId id="263" r:id="rId19"/>
    <p:sldId id="273" r:id="rId20"/>
    <p:sldId id="264" r:id="rId21"/>
    <p:sldId id="266" r:id="rId22"/>
    <p:sldId id="277" r:id="rId2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38" autoAdjust="0"/>
    <p:restoredTop sz="84155" autoAdjust="0"/>
  </p:normalViewPr>
  <p:slideViewPr>
    <p:cSldViewPr>
      <p:cViewPr varScale="1">
        <p:scale>
          <a:sx n="68" d="100"/>
          <a:sy n="68" d="100"/>
        </p:scale>
        <p:origin x="22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A7C92-4067-4F14-9B1E-32EBEBB300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61467-2FFE-4200-9224-07019458E2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45A926-C3D5-4686-943E-47B9BD99136D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87905-6F7B-4D39-86E4-DDE60C70DD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4EA05-E993-47FF-8B46-17317A02AC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248AB-37A9-484C-A249-A1B3FE121B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DBE5A195-392D-493E-BA13-78A7F535FD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FAC7919-44F7-47A3-9D93-84629F915E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7C98370E-27F8-44E4-B5F8-901145DF2CC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3A6A0C5D-1FDA-4F11-9673-FC8933B41D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BB5348FF-7805-49AB-A464-3D4BDC31E6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26BDE943-0E5A-4525-83A1-41266344B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303062-E0D9-44EC-A04A-B81AB43B82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6953FCEF-60FE-4623-A634-25BCB1EEE4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622589C9-7414-408E-BBCA-0AA4AECF6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54CB7898-6029-4055-BC4B-8F47FAE2D4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C1901-36CE-4C55-BB64-1B1BB919661E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9A3976CE-0B2A-469F-9B23-EB17AFC54B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DFF56F33-30CC-410B-802D-C6E24A832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At noon if the bed is dry, then it has not been watered properly. 10-12 days is crucial &amp; surface should not be allowed to dry otherwise survival percentage will go down by 10 to 50%.</a:t>
            </a:r>
          </a:p>
          <a:p>
            <a:r>
              <a:rPr lang="en-US" altLang="en-US">
                <a:latin typeface="Arial" panose="020B0604020202020204" pitchFamily="34" charset="0"/>
              </a:rPr>
              <a:t>Root system has not developed &amp; will not be able to get from below.</a:t>
            </a:r>
          </a:p>
          <a:p>
            <a:r>
              <a:rPr lang="en-US" altLang="en-US">
                <a:latin typeface="Arial" panose="020B0604020202020204" pitchFamily="34" charset="0"/>
              </a:rPr>
              <a:t>Leaf mold compost holds 4 times its volume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1 kg. cocopeat holds 6-7 liters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Knolkhol suitable for both transplanting and direct with thinning out. However direct cannot be done early or late.</a:t>
            </a:r>
          </a:p>
          <a:p>
            <a:r>
              <a:rPr lang="en-US" altLang="en-US">
                <a:latin typeface="Arial" panose="020B0604020202020204" pitchFamily="34" charset="0"/>
              </a:rPr>
              <a:t>Person who has done the sowing should be the same person taking care of the watering etc.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7B59D3F4-B885-492D-BAC6-786C933A99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9B2356-616E-430F-B98B-EAE3ABE4F8AE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FFE7B262-3899-4713-8184-03E84E840A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0CE1A805-F43A-417D-8EDA-C4C48C9DD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US" altLang="en-US">
                <a:latin typeface="Arial" panose="020B0604020202020204" pitchFamily="34" charset="0"/>
              </a:rPr>
              <a:t>Pulling can be done when 10-12 days. The removed seedlings can be replanted on another bed. Water heavily at both places so that disturbed roots will reestablish quickly</a:t>
            </a:r>
          </a:p>
          <a:p>
            <a:r>
              <a:rPr lang="en-US" altLang="en-US">
                <a:latin typeface="Arial" panose="020B0604020202020204" pitchFamily="34" charset="0"/>
              </a:rPr>
              <a:t>Tissue culture bananas  are hardened for 20 days</a:t>
            </a:r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CDB3CA0D-2503-4B90-9BE2-FA84E5BA06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7F5E19-03BA-4375-BD50-A2157C90C033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7955412D-41B9-493C-B51F-05A98DC459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A81548ED-424B-4EC1-BDF6-29583DC30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US" altLang="en-US">
                <a:latin typeface="Arial" panose="020B0604020202020204" pitchFamily="34" charset="0"/>
              </a:rPr>
              <a:t>Pulling can be done when 10-12 days. The removed seedlings can be replanted on another bed. Water heavily at both places so that disturbed roots will reestablish quickly</a:t>
            </a:r>
          </a:p>
          <a:p>
            <a:r>
              <a:rPr lang="en-US" altLang="en-US">
                <a:latin typeface="Arial" panose="020B0604020202020204" pitchFamily="34" charset="0"/>
              </a:rPr>
              <a:t>Tissue culture bananas  are hardened for 20 days</a:t>
            </a:r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CA10E17D-E64E-49BA-9657-C485CB971F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DD440A-CEC0-4081-BB7C-5AA726278932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E3C0CB92-8DD3-4DCA-BBB7-EE5A0351E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40E0CC10-7DFB-4E54-9D29-E3645FA76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FD11F5AE-CA46-4275-B6B3-019CA6BA0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CD86E-7975-4A7B-A1B2-D85952A1CB63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E163E34-36A3-4ED8-B846-15483272C9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79893F9B-A115-4094-8D25-3CA0138AC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Live Demo &amp; Photos of making raised bed</a:t>
            </a: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DCB6E03B-9276-40A3-AEA3-B98B466861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38DB4F-1673-4FB1-A165-748F183FF9F1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437E99E9-E85A-4E29-81E1-9606F605BD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4399E162-7E6B-4138-B3F7-A1D8ACD05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Live Demo &amp; Photos of making raised bed</a:t>
            </a: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D86C54AE-331A-4EE9-B5F6-E38345B1CD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FFC67A-CA12-4EAB-AD45-2FE81C44F3F3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48A673F9-8862-4B5F-B9C9-3068532541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A55E6166-70A4-4605-A3A1-CF3815F0B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BA0CDFC7-A7DC-4399-AA10-5F12D36AE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EE5EFA-1F7E-424F-8B3A-970F78D7C927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8AA5DBFE-3ECB-4570-8825-996213AFD4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78125ED2-953A-4380-B0A5-E7BFF5BC6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D01DFE1A-F98D-4B05-A9C9-4F9D6C5923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E2C3BC-8DC5-4C6B-858A-818C014C9D02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8BEA123A-1B75-4318-877D-0F0D5339AE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45BAFA62-D3CC-4487-A957-79873EBC1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E017ED0D-663C-41FD-80CC-FEF3FCD960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1BE404-6878-486E-8B06-6BEED045556C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A4D075D8-A081-4461-B931-D80AFD9D0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8188363-0C69-46A3-A639-795643A1B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6B9D2B2-CB9C-42AE-9D1C-20FEAE6958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30EAED-94D6-4D2A-9525-745886A9ED65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39FFCC3-13BA-4EEC-BE95-A867520F63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9327DED5-15FD-450A-AD1E-95C85F209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793167BE-C418-4229-9521-EF7810282F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56EC71-8B92-4FE6-BDBC-28EDAB097F1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1B1CB76C-4109-4911-8878-7974F3B92A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AA25F233-0EBC-4BD1-9EAD-9D1866267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145104EF-028D-4B27-AB4C-DCBEB8853B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C29197-7F21-4C33-B1DB-CF794B2A2551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A8FE12AD-DF0C-4B1A-83F0-F11561CB8E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F6D6C548-CA2D-4976-A12E-F6DE80A21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BF631E0C-D301-4683-A5F2-6CF659AE5F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7E3985-96B1-4541-9F58-0B348333A534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F3CFF614-6061-4CF3-A584-BB5799FD6C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B8439E28-4210-4A2C-90EF-18ECF2F3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At noon if the bed is dry, then it has not been watered properly. 10-12 days is crucial &amp; surface should not be allowed to dry otherwise survival percentage will go down by 10 to 50%.</a:t>
            </a:r>
          </a:p>
          <a:p>
            <a:r>
              <a:rPr lang="en-US" altLang="en-US">
                <a:latin typeface="Arial" panose="020B0604020202020204" pitchFamily="34" charset="0"/>
              </a:rPr>
              <a:t>Root system has not developed &amp; will not be able to get from below.</a:t>
            </a:r>
          </a:p>
          <a:p>
            <a:r>
              <a:rPr lang="en-US" altLang="en-US">
                <a:latin typeface="Arial" panose="020B0604020202020204" pitchFamily="34" charset="0"/>
              </a:rPr>
              <a:t>Leaf mold compost holds 4 times its volume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1 kg. cocopeat holds 6-7 liters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Knolkhol suitable for both transplanting and direct with thinning out. However direct cannot be done early or late.</a:t>
            </a:r>
          </a:p>
          <a:p>
            <a:r>
              <a:rPr lang="en-US" altLang="en-US">
                <a:latin typeface="Arial" panose="020B0604020202020204" pitchFamily="34" charset="0"/>
              </a:rPr>
              <a:t>Person who has done the sowing should be the same person taking care of the watering etc.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DED862BE-4BC9-4EA8-BDBE-45CA5CC34E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A75B8-BC51-456E-96C1-831C7C2083CA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C5007D4-3FFD-445B-B173-0EBAD60DD0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4B1DDD25-F228-4A2B-ADE6-0E9FBFF27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Raised beds need only half the seeds as compared to flat bed.</a:t>
            </a:r>
          </a:p>
          <a:p>
            <a:r>
              <a:rPr lang="en-US" altLang="en-US">
                <a:latin typeface="Arial" panose="020B0604020202020204" pitchFamily="34" charset="0"/>
              </a:rPr>
              <a:t>Shadenets used for early &amp; late planting</a:t>
            </a:r>
          </a:p>
          <a:p>
            <a:r>
              <a:rPr lang="en-US" altLang="en-US">
                <a:latin typeface="Arial" panose="020B0604020202020204" pitchFamily="34" charset="0"/>
              </a:rPr>
              <a:t>Nov. 15 very good time to plant any vegetables in Gujarat. The temperature will be XXX</a:t>
            </a:r>
          </a:p>
          <a:p>
            <a:r>
              <a:rPr lang="en-US" altLang="en-US">
                <a:latin typeface="Arial" panose="020B0604020202020204" pitchFamily="34" charset="0"/>
              </a:rPr>
              <a:t>Britishers insisted on Leaf Mold Compost in Delhi. Potting mixtures used it for over 100 years.</a:t>
            </a: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148AA401-E39B-4BE1-A797-C7873954E5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E74365-5326-49BC-9E8E-38B7E6BFDB70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366E555D-394C-4D01-936B-D1B139DF0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AF154B29-116C-4A3B-8130-9022E6576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Raised beds need only half the seeds as compared to flat bed.</a:t>
            </a:r>
          </a:p>
          <a:p>
            <a:r>
              <a:rPr lang="en-US" altLang="en-US">
                <a:latin typeface="Arial" panose="020B0604020202020204" pitchFamily="34" charset="0"/>
              </a:rPr>
              <a:t>Shadenets used for early &amp; late planting</a:t>
            </a:r>
          </a:p>
          <a:p>
            <a:r>
              <a:rPr lang="en-US" altLang="en-US">
                <a:latin typeface="Arial" panose="020B0604020202020204" pitchFamily="34" charset="0"/>
              </a:rPr>
              <a:t>Nov. 15 very good time to plant any vegetables in Gujarat. The temperature will be XXX</a:t>
            </a:r>
          </a:p>
          <a:p>
            <a:r>
              <a:rPr lang="en-US" altLang="en-US">
                <a:latin typeface="Arial" panose="020B0604020202020204" pitchFamily="34" charset="0"/>
              </a:rPr>
              <a:t>Britishers insisted on Leaf Mold Compost in Delhi. Potting mixtures used it for over 100 years.</a:t>
            </a: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245969A-9EDC-4DE9-97D6-CAE557CE5C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66E1FC-90CA-4C0A-BA78-E06A2419DCC7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FED0D50-D906-4B19-A658-C6726B506A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EFCDF10-ACF3-40F4-AF45-4B6786687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Live Demo &amp; Photos of making raised bed</a:t>
            </a: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4A7A8F6D-A496-4011-B3D8-21473B5A67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C50EE8-0850-4723-ADE4-23BA653F9FA4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F7D40E3A-318B-4210-A88F-04ED744A70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ADC692DD-FAF1-48F4-83A1-92BC30837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Live Demo &amp; Photos of making raised bed</a:t>
            </a: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57471DE0-545E-41F3-A342-BF1115E56C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B0F883-9550-46BC-972E-B0275AAE23D6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900707C-C7DB-4605-A463-6375474F30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0A770E15-9E4A-420A-BFD3-9DCC49370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FC697952-60D5-4D4D-86BA-C9433DDE8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2530C9-5D52-437D-8A0D-16B2EC1E6FE1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5B792BD9-A28B-445B-BB41-32186CB761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5C0A7B9D-89F7-4F7E-95B1-A8BD5A33D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At noon if the bed is dry, then it has not been watered properly. 10-12 days is crucial &amp; surface should not be allowed to dry otherwise survival percentage will go down by 10 to 50%.</a:t>
            </a:r>
          </a:p>
          <a:p>
            <a:r>
              <a:rPr lang="en-US" altLang="en-US">
                <a:latin typeface="Arial" panose="020B0604020202020204" pitchFamily="34" charset="0"/>
              </a:rPr>
              <a:t>Root system has not developed &amp; will not be able to get from below.</a:t>
            </a:r>
          </a:p>
          <a:p>
            <a:r>
              <a:rPr lang="en-US" altLang="en-US">
                <a:latin typeface="Arial" panose="020B0604020202020204" pitchFamily="34" charset="0"/>
              </a:rPr>
              <a:t>Leaf mold compost holds 4 times its volume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1 kg. cocopeat holds 6-7 liters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Knolkhol suitable for both transplanting and direct with thinning out. However direct cannot be done early or late.</a:t>
            </a:r>
          </a:p>
          <a:p>
            <a:r>
              <a:rPr lang="en-US" altLang="en-US">
                <a:latin typeface="Arial" panose="020B0604020202020204" pitchFamily="34" charset="0"/>
              </a:rPr>
              <a:t>Person who has done the sowing should be the same person taking care of the watering etc.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B05FB474-8448-455C-AB60-7ADBE42930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8AE70-7341-4290-AAE1-ABCADB952E4D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AB4FD93D-A8EF-4D1F-8A33-8C59066DAE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4C6B527-5392-4499-B2EA-89C83F22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At noon if the bed is dry, then it has not been watered properly. 10-12 days is crucial &amp; surface should not be allowed to dry otherwise survival percentage will go down by 10 to 50%.</a:t>
            </a:r>
          </a:p>
          <a:p>
            <a:r>
              <a:rPr lang="en-US" altLang="en-US">
                <a:latin typeface="Arial" panose="020B0604020202020204" pitchFamily="34" charset="0"/>
              </a:rPr>
              <a:t>Root system has not developed &amp; will not be able to get from below.</a:t>
            </a:r>
          </a:p>
          <a:p>
            <a:r>
              <a:rPr lang="en-US" altLang="en-US">
                <a:latin typeface="Arial" panose="020B0604020202020204" pitchFamily="34" charset="0"/>
              </a:rPr>
              <a:t>Leaf mold compost holds 4 times its volume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1 kg. cocopeat holds 6-7 liters of water</a:t>
            </a:r>
          </a:p>
          <a:p>
            <a:r>
              <a:rPr lang="en-US" altLang="en-US">
                <a:latin typeface="Arial" panose="020B0604020202020204" pitchFamily="34" charset="0"/>
              </a:rPr>
              <a:t>Knolkhol suitable for both transplanting and direct with thinning out. However direct cannot be done early or late.</a:t>
            </a:r>
          </a:p>
          <a:p>
            <a:r>
              <a:rPr lang="en-US" altLang="en-US">
                <a:latin typeface="Arial" panose="020B0604020202020204" pitchFamily="34" charset="0"/>
              </a:rPr>
              <a:t>Person who has done the sowing should be the same person taking care of the watering etc.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CB7C74B9-DD4C-4707-AB40-F518F2546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FA38E3-85A7-4073-8C32-EFDAAA0E7454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>
            <a:extLst>
              <a:ext uri="{FF2B5EF4-FFF2-40B4-BE49-F238E27FC236}">
                <a16:creationId xmlns:a16="http://schemas.microsoft.com/office/drawing/2014/main" id="{5071A49D-6DE9-4D8E-B84F-8FF296F1F26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818A697A-A262-4819-8983-3FBA316E7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6D70CBB9-BAB5-4BF0-A54B-038628A1C66A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18">
            <a:extLst>
              <a:ext uri="{FF2B5EF4-FFF2-40B4-BE49-F238E27FC236}">
                <a16:creationId xmlns:a16="http://schemas.microsoft.com/office/drawing/2014/main" id="{F5F33953-728E-42D8-AEFF-876DC764E318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12">
              <a:extLst>
                <a:ext uri="{FF2B5EF4-FFF2-40B4-BE49-F238E27FC236}">
                  <a16:creationId xmlns:a16="http://schemas.microsoft.com/office/drawing/2014/main" id="{B9FA5217-1C7E-4295-BE6C-D9B78241F4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>
                <a:latin typeface="Arial" charset="0"/>
              </a:endParaRPr>
            </a:p>
          </p:txBody>
        </p:sp>
        <p:sp>
          <p:nvSpPr>
            <p:cNvPr id="9" name="AutoShape 13">
              <a:extLst>
                <a:ext uri="{FF2B5EF4-FFF2-40B4-BE49-F238E27FC236}">
                  <a16:creationId xmlns:a16="http://schemas.microsoft.com/office/drawing/2014/main" id="{0C73FAA0-5BB9-4C24-AD85-D167FDFCC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>
                <a:latin typeface="Arial" charset="0"/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11" name="AutoShap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7374E203-9F6F-4B25-9445-38209DA0E88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5AB9A1-7F9F-44D3-A05D-D5E556F0159D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1842AEE2-DFDD-47E4-8F82-F5CE192CC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9851425-FF99-46DA-A4B0-D6E207978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E9DED6B-8D14-4008-BD53-A96D662EC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00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7100FBE-C7BD-4C42-AD65-C0E322EF5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37D60-0F19-483A-AF49-6C41D165CD49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16B92B4-CD29-45AE-BA8D-8C6907FFA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9DEECF8-8CAC-474E-96AC-D738C7018B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FB410-9E17-4545-8E54-0137438EC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82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8FA4710-9162-42C4-969F-5E136106F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03FC-E5AB-49E2-80C1-F388AA0858E9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FE2DDE9-3B40-4837-81DD-70AB734A75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BB7B61E-2E6E-49E7-89E0-4AAF1696FD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B461D-F1AF-4151-8CF1-B1B51A1D9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47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12CEB77-B6F5-4A50-8022-13E1CB9299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0B197-B06C-4598-9AE8-EC51F75E9BFF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9523FC9-2079-4065-BF9E-9C29635B7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6B4462C-98DC-4E2F-BFE2-B7ED3009B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C6FF-0BB0-4274-8446-B4485F19B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31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8431BED-ED13-4D3E-BCAC-967A2C054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C3C1D-9891-4E07-95D4-F8661040BACD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1EFD46B-5112-42B8-9CAD-16A2E4F85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DCE67DE-ED55-4BC5-9C6D-FA17C27B0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A9AF0-79D7-4537-8287-DB76E0BFF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9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4917171-0EC6-4B6A-A314-801966C73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E4964-44E1-4DE7-B69C-66229CEB1840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744C5F6-5145-408E-A559-9B652A3B30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5447326A-6D61-4BB9-AE67-EAC758AED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50223-1817-4924-A566-557E62BFB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12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846D772-565B-4F23-B370-79D4CF895A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F1ED-BD14-4006-A89C-1A9B66275551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A937557A-6316-4CA3-AB1B-1C48D12A51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075F8BCD-50DA-4B96-86BC-FE4E2E4DA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E479B-00CB-47A1-8559-85079FB33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89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97A4B5B2-DC6C-4A82-B7C0-6B63F77C0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8F162-7A06-4F23-A421-1F6D725FC169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89AF553-D905-4C82-B276-6E689D38D2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E8F53DC1-7953-4729-BAEC-F415376DA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21785-5D5C-403C-9557-F16603E57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5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111BB4EE-8FB6-47FF-9FE1-E324B1171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B9DCA-B04C-447C-8585-803C8C3E0110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15087A7D-A5E3-4B58-92EF-60AB73852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4F501B6D-FBEF-4871-9B98-8A791AC6C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23E0D-B21D-4DE7-857B-F161C407CA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68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F923837-481E-4B32-B9D4-69C739D46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739AD-C87C-435B-9C7D-313E0808EB1B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F357CDC-6946-43AB-8624-A6006825A0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F5797E5-6293-4AE5-95FB-48ACB19D3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251AC-B686-412A-83E8-754182544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2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2492C0E-114B-4576-B807-56ED837E4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C9A8-631C-4B29-A6BC-0B2029DF87D0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B21F818-31AE-4521-A55A-6B748C386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19CA59E7-5C5F-4EDA-9356-9D7D18918E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08D83-C3DD-4F5F-B71F-FAB429B85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03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>
            <a:extLst>
              <a:ext uri="{FF2B5EF4-FFF2-40B4-BE49-F238E27FC236}">
                <a16:creationId xmlns:a16="http://schemas.microsoft.com/office/drawing/2014/main" id="{0E431706-2197-46E4-AAB4-67277FF8058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26">
              <a:extLst>
                <a:ext uri="{FF2B5EF4-FFF2-40B4-BE49-F238E27FC236}">
                  <a16:creationId xmlns:a16="http://schemas.microsoft.com/office/drawing/2014/main" id="{98F8A4A5-B43B-4545-A225-E11562E51C2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" name="Rectangle 3">
                <a:extLst>
                  <a:ext uri="{FF2B5EF4-FFF2-40B4-BE49-F238E27FC236}">
                    <a16:creationId xmlns:a16="http://schemas.microsoft.com/office/drawing/2014/main" id="{E5F0A0F3-84D3-4434-A220-B2D06CED26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>
                  <a:latin typeface="Arial" charset="0"/>
                </a:endParaRPr>
              </a:p>
            </p:txBody>
          </p:sp>
          <p:sp>
            <p:nvSpPr>
              <p:cNvPr id="1048" name="Freeform 24">
                <a:extLst>
                  <a:ext uri="{FF2B5EF4-FFF2-40B4-BE49-F238E27FC236}">
                    <a16:creationId xmlns:a16="http://schemas.microsoft.com/office/drawing/2014/main" id="{63A16121-CA82-42BE-8038-09EECA3155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IN">
                  <a:latin typeface="Arial" charset="0"/>
                </a:endParaRPr>
              </a:p>
            </p:txBody>
          </p:sp>
        </p:grpSp>
        <p:grpSp>
          <p:nvGrpSpPr>
            <p:cNvPr id="1033" name="Group 21">
              <a:extLst>
                <a:ext uri="{FF2B5EF4-FFF2-40B4-BE49-F238E27FC236}">
                  <a16:creationId xmlns:a16="http://schemas.microsoft.com/office/drawing/2014/main" id="{35808251-C6D5-4D5C-A224-1AE002581A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6" name="AutoShape 12">
                <a:extLst>
                  <a:ext uri="{FF2B5EF4-FFF2-40B4-BE49-F238E27FC236}">
                    <a16:creationId xmlns:a16="http://schemas.microsoft.com/office/drawing/2014/main" id="{5B9D57D0-805D-45F9-A1EB-9F82D0FCA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>
                  <a:latin typeface="Arial" charset="0"/>
                </a:endParaRPr>
              </a:p>
            </p:txBody>
          </p:sp>
          <p:sp>
            <p:nvSpPr>
              <p:cNvPr id="1044" name="AutoShape 20">
                <a:extLst>
                  <a:ext uri="{FF2B5EF4-FFF2-40B4-BE49-F238E27FC236}">
                    <a16:creationId xmlns:a16="http://schemas.microsoft.com/office/drawing/2014/main" id="{41B8D78B-9946-4717-9AD1-54FF75315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>
                  <a:latin typeface="Arial" charset="0"/>
                </a:endParaRPr>
              </a:p>
            </p:txBody>
          </p:sp>
        </p:grpSp>
      </p:grpSp>
      <p:sp>
        <p:nvSpPr>
          <p:cNvPr id="1027" name="AutoShape 7">
            <a:extLst>
              <a:ext uri="{FF2B5EF4-FFF2-40B4-BE49-F238E27FC236}">
                <a16:creationId xmlns:a16="http://schemas.microsoft.com/office/drawing/2014/main" id="{5EBD38DE-EC28-4BFE-9341-66CF02C0F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02A989DC-C5AD-4444-A511-9799820D3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3EFFF4FF-0403-4D39-8BDB-58A84538CF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DD2775F3-09F5-4DD3-B413-4BF1AF4C946E}" type="datetime1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50792766-283F-4007-96B7-11C47C7C8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Bhaikaka Krishi Kendra</a:t>
            </a: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483BF02B-063D-4615-A69C-55014963D5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B6E7AED1-8008-42AD-A058-F8750D5BEB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F0EB8FC7-AD06-40F7-ADC1-BF1350FCF9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Vegetable Production</a:t>
            </a: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9C690C-AD93-4502-972D-D75CE43B52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A2DB48A-3803-464E-8404-0D5D90333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Beds - Seed Sowing</a:t>
            </a:r>
            <a:endParaRPr lang="en-IN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D88A1D0-0084-49A6-AA64-89F081965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Water using garden hose, rose can or micro sprinkler to water twice a day for 10-12 days</a:t>
            </a:r>
          </a:p>
          <a:p>
            <a:pPr lvl="1"/>
            <a:r>
              <a:rPr lang="en-US" altLang="en-US" sz="2000"/>
              <a:t>Drip is not suitable</a:t>
            </a:r>
          </a:p>
          <a:p>
            <a:pPr lvl="1"/>
            <a:r>
              <a:rPr lang="en-US" altLang="en-US" sz="2000"/>
              <a:t>Too much pressure can uproot the seedlings</a:t>
            </a:r>
          </a:p>
          <a:p>
            <a:r>
              <a:rPr lang="en-US" altLang="en-US"/>
              <a:t>Cover with paddy straw (or thin leaves or net) till seeds start germinating</a:t>
            </a:r>
          </a:p>
          <a:p>
            <a:pPr lvl="1"/>
            <a:r>
              <a:rPr lang="en-US" altLang="en-US" sz="2000"/>
              <a:t>Keeps the seeds warm &amp; provide the required darkness</a:t>
            </a:r>
          </a:p>
          <a:p>
            <a:pPr lvl="1"/>
            <a:r>
              <a:rPr lang="en-US" altLang="en-US" sz="2000"/>
              <a:t>esp. Celery, Leek &amp; Onion</a:t>
            </a:r>
          </a:p>
          <a:p>
            <a:pPr lvl="1"/>
            <a:r>
              <a:rPr lang="en-US" altLang="en-US" sz="2000"/>
              <a:t>Remove cover after germination</a:t>
            </a:r>
          </a:p>
        </p:txBody>
      </p:sp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BF604A39-7A0C-4D2D-9B96-661967DE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D24335-EE73-41A9-83BC-34D146874A8B}" type="slidenum">
              <a:rPr lang="en-US" altLang="en-US">
                <a:solidFill>
                  <a:schemeClr val="bg1"/>
                </a:solidFill>
              </a:rPr>
              <a:pPr/>
              <a:t>10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0EC8B61-D27C-4418-8F65-9AB4A9A3F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Beds – Seedling Care</a:t>
            </a:r>
            <a:endParaRPr lang="en-IN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9AC03E1-3CEE-4D1C-868C-CF54E6298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After 10-12 days (2-4 leaf stage), water only once a day</a:t>
            </a:r>
          </a:p>
          <a:p>
            <a:pPr lvl="1"/>
            <a:r>
              <a:rPr lang="en-US" altLang="en-US" sz="1800"/>
              <a:t>This hardens the seedlings and they have better root formation</a:t>
            </a:r>
          </a:p>
          <a:p>
            <a:pPr lvl="1"/>
            <a:r>
              <a:rPr lang="en-US" altLang="en-US" sz="1800"/>
              <a:t>Dr. Patel prefers morning watering because the Dew (0 TDS water) can be incorporated</a:t>
            </a:r>
          </a:p>
          <a:p>
            <a:pPr lvl="1"/>
            <a:r>
              <a:rPr lang="en-US" altLang="en-US" sz="1800"/>
              <a:t>Evening watering can cause fungal problems</a:t>
            </a:r>
          </a:p>
          <a:p>
            <a:r>
              <a:rPr lang="en-US" altLang="en-US" sz="2400"/>
              <a:t>For snail problems use thin layer of Hydrated Lime (Chunna) around the nursery or in the alleys</a:t>
            </a:r>
          </a:p>
          <a:p>
            <a:r>
              <a:rPr lang="en-US" altLang="en-US" sz="2400"/>
              <a:t>For other pest problems, neem oil spray or gliricidia liquid manure will usually suffice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5AFD546D-D372-4655-98DC-1B78067C9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C1D55A-04C4-4C39-B759-59366C879FF9}" type="slidenum">
              <a:rPr lang="en-US" altLang="en-US">
                <a:solidFill>
                  <a:schemeClr val="bg1"/>
                </a:solidFill>
              </a:rPr>
              <a:pPr/>
              <a:t>11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A8697EC-BFA4-4B95-AAC1-9A01CFB2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Beds – Seedling Care</a:t>
            </a:r>
            <a:endParaRPr lang="en-IN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6966B6C-8A59-4DE2-ADE2-656D4C8B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For Thinning don’t pull out </a:t>
            </a:r>
          </a:p>
          <a:p>
            <a:pPr lvl="1"/>
            <a:r>
              <a:rPr lang="en-US" altLang="en-US" sz="1800"/>
              <a:t>Disturbs the roots of the seedlings</a:t>
            </a:r>
          </a:p>
          <a:p>
            <a:pPr lvl="1"/>
            <a:r>
              <a:rPr lang="en-US" altLang="en-US" sz="1800"/>
              <a:t>Either nip or cut with scissors</a:t>
            </a:r>
          </a:p>
          <a:p>
            <a:r>
              <a:rPr lang="en-US" altLang="en-US" sz="2400"/>
              <a:t>Weeding very essential. </a:t>
            </a:r>
          </a:p>
          <a:p>
            <a:pPr lvl="1"/>
            <a:r>
              <a:rPr lang="en-US" altLang="en-US" sz="1800"/>
              <a:t>Atleast 2-3 weedings required before transplanting</a:t>
            </a:r>
          </a:p>
          <a:p>
            <a:pPr lvl="1"/>
            <a:r>
              <a:rPr lang="en-US" altLang="en-US" sz="1800"/>
              <a:t>Fill soil (Earthing) around the seedlings at the time of the weeding</a:t>
            </a:r>
            <a:endParaRPr lang="en-US" altLang="en-US" sz="1800">
              <a:sym typeface="Wingdings" panose="05000000000000000000" pitchFamily="2" charset="2"/>
            </a:endParaRP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With Leaf Mold Compost, less weeds</a:t>
            </a:r>
          </a:p>
          <a:p>
            <a:r>
              <a:rPr lang="en-US" altLang="en-US" sz="2400">
                <a:sym typeface="Wingdings" panose="05000000000000000000" pitchFamily="2" charset="2"/>
              </a:rPr>
              <a:t>Harden the seedlings by removing the shadenet at least 6-7 days before transplanting. 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Otherwise you will lose  15-20%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Seedlings will be too thin. They will droop and not come up properly</a:t>
            </a:r>
            <a:endParaRPr lang="en-US" altLang="en-US" sz="1800"/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7C7FA954-7B8A-47F2-9AF7-5EB1B422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A9659B-F3D6-46ED-A794-15604850FB22}" type="slidenum">
              <a:rPr lang="en-US" altLang="en-US">
                <a:solidFill>
                  <a:schemeClr val="bg1"/>
                </a:solidFill>
              </a:rPr>
              <a:pPr/>
              <a:t>12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CB1B5EF-4157-4EBB-B412-3DF347F6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– Photos &amp; Hands-On</a:t>
            </a:r>
            <a:endParaRPr lang="en-IN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BA6D3EAB-A79C-4DBE-9208-F889A4C81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Photo Sequence </a:t>
            </a:r>
          </a:p>
          <a:p>
            <a:pPr lvl="1"/>
            <a:r>
              <a:rPr lang="en-US" altLang="en-US"/>
              <a:t>Making raised bed</a:t>
            </a:r>
          </a:p>
          <a:p>
            <a:pPr lvl="1"/>
            <a:r>
              <a:rPr lang="en-US" altLang="en-US"/>
              <a:t>Seed preparation &amp; sowing</a:t>
            </a:r>
          </a:p>
          <a:p>
            <a:r>
              <a:rPr lang="en-US" altLang="en-US"/>
              <a:t>Live Demo/ Hands-On</a:t>
            </a:r>
          </a:p>
          <a:p>
            <a:pPr lvl="1"/>
            <a:r>
              <a:rPr lang="en-US" altLang="en-US"/>
              <a:t>Seed preparation &amp; sowing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8C924652-C83B-431B-8F3B-0121D986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634CF4-19AF-4E71-AFB1-F3DAAB73A60F}" type="slidenum">
              <a:rPr lang="en-US" altLang="en-US">
                <a:solidFill>
                  <a:schemeClr val="bg1"/>
                </a:solidFill>
              </a:rPr>
              <a:pPr/>
              <a:t>13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D1876CC-BC7B-4574-80BB-7F995B1E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Raised Beds For Transplanting &amp; Direct Sowing</a:t>
            </a:r>
            <a:endParaRPr lang="en-IN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B839E98-E7D4-4D65-AF44-251147D12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10000"/>
          </a:xfrm>
        </p:spPr>
        <p:txBody>
          <a:bodyPr/>
          <a:lstStyle/>
          <a:p>
            <a:r>
              <a:rPr lang="en-US" altLang="en-US"/>
              <a:t>6-9 inches high, 3 feet wide with 1.5 feet walkways between adjacent beds</a:t>
            </a:r>
          </a:p>
          <a:p>
            <a:pPr lvl="1"/>
            <a:r>
              <a:rPr lang="en-US" altLang="en-US"/>
              <a:t>Never walk on the beds only in the walkways</a:t>
            </a:r>
          </a:p>
          <a:p>
            <a:pPr lvl="1"/>
            <a:r>
              <a:rPr lang="en-US" altLang="en-US"/>
              <a:t>Beds take an entire season to stabilize (3-4 months)</a:t>
            </a:r>
          </a:p>
          <a:p>
            <a:pPr lvl="1"/>
            <a:r>
              <a:rPr lang="en-US" altLang="en-US"/>
              <a:t>Beds should never be dismantled only repaired</a:t>
            </a:r>
          </a:p>
          <a:p>
            <a:r>
              <a:rPr lang="en-US" altLang="en-US"/>
              <a:t>Edges can be stabilized with wooden planks but not really required. </a:t>
            </a:r>
          </a:p>
          <a:p>
            <a:pPr lvl="1"/>
            <a:r>
              <a:rPr lang="en-US" altLang="en-US"/>
              <a:t>Bricks not the best – Expensive &amp; will disintegrate</a:t>
            </a:r>
          </a:p>
          <a:p>
            <a:pPr lvl="1"/>
            <a:endParaRPr lang="en-US" altLang="en-US"/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06ECF9B1-5CF3-40D8-AAC3-9E94AF80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0B3B10-3667-4048-9112-5C7D3A528782}" type="slidenum">
              <a:rPr lang="en-US" altLang="en-US">
                <a:solidFill>
                  <a:schemeClr val="bg1"/>
                </a:solidFill>
              </a:rPr>
              <a:pPr/>
              <a:t>14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67B3A76-0CDA-4796-AB8B-955455B9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Raised Beds For Transplanting &amp; Direct Sowing</a:t>
            </a:r>
            <a:endParaRPr lang="en-I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75F82-4875-4008-A68C-2E8902A1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10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/>
              <a:t>Making Bed</a:t>
            </a:r>
          </a:p>
          <a:p>
            <a:pPr lvl="1">
              <a:defRPr/>
            </a:pPr>
            <a:r>
              <a:rPr lang="en-US" sz="1800" dirty="0"/>
              <a:t>Cultivate the land</a:t>
            </a:r>
          </a:p>
          <a:p>
            <a:pPr lvl="1">
              <a:defRPr/>
            </a:pPr>
            <a:r>
              <a:rPr lang="en-US" sz="1800" dirty="0"/>
              <a:t>Spread Compost at rate of XXX/acre</a:t>
            </a:r>
          </a:p>
          <a:p>
            <a:pPr lvl="1">
              <a:defRPr/>
            </a:pPr>
            <a:r>
              <a:rPr lang="en-US" sz="1800" dirty="0"/>
              <a:t>Tie strings to mark the beds &amp; walkways</a:t>
            </a:r>
          </a:p>
          <a:p>
            <a:pPr lvl="1">
              <a:defRPr/>
            </a:pPr>
            <a:r>
              <a:rPr lang="en-US" sz="1800" dirty="0"/>
              <a:t>Take soil (about 3-4 inches)  from walkway &amp; heap in the bed area evenly</a:t>
            </a:r>
          </a:p>
          <a:p>
            <a:pPr lvl="1">
              <a:defRPr/>
            </a:pPr>
            <a:r>
              <a:rPr lang="en-US" sz="1800" dirty="0"/>
              <a:t>Level the bed &amp; the walkway using a rake</a:t>
            </a:r>
          </a:p>
          <a:p>
            <a:pPr lvl="1">
              <a:defRPr/>
            </a:pPr>
            <a:r>
              <a:rPr lang="en-US" sz="1800" dirty="0"/>
              <a:t>Spread more compost on the bed</a:t>
            </a:r>
          </a:p>
          <a:p>
            <a:pPr lvl="1">
              <a:defRPr/>
            </a:pPr>
            <a:r>
              <a:rPr lang="en-US" sz="1800" dirty="0"/>
              <a:t>First time or whenever the beds are empty broadcast &amp; grow variety of green manure crop for 25 days, cut &amp; use as mulch </a:t>
            </a:r>
          </a:p>
          <a:p>
            <a:pPr lvl="2">
              <a:defRPr/>
            </a:pPr>
            <a:r>
              <a:rPr lang="en-US" sz="1400" dirty="0"/>
              <a:t>This is like feeding nutritious salad for the bed</a:t>
            </a:r>
          </a:p>
          <a:p>
            <a:pPr lvl="2">
              <a:defRPr/>
            </a:pPr>
            <a:r>
              <a:rPr lang="en-US" sz="1400" dirty="0"/>
              <a:t>Horse gram, </a:t>
            </a:r>
            <a:r>
              <a:rPr lang="en-US" sz="1400" dirty="0" err="1"/>
              <a:t>Moong</a:t>
            </a:r>
            <a:r>
              <a:rPr lang="en-US" sz="1400" dirty="0"/>
              <a:t> etc. will decompose in 5-10 days &amp; bed is ready for sowing</a:t>
            </a:r>
          </a:p>
          <a:p>
            <a:pPr lvl="2">
              <a:defRPr/>
            </a:pPr>
            <a:r>
              <a:rPr lang="en-US" sz="1400" dirty="0"/>
              <a:t>Do this in the walkways as well </a:t>
            </a:r>
            <a:r>
              <a:rPr lang="en-US" sz="1800" dirty="0"/>
              <a:t>- </a:t>
            </a:r>
            <a:r>
              <a:rPr lang="en-US" sz="1400" dirty="0"/>
              <a:t>Will result in better drainage &amp; prevent water logging</a:t>
            </a:r>
            <a:endParaRPr lang="en-US" sz="1100" dirty="0"/>
          </a:p>
          <a:p>
            <a:pPr>
              <a:defRPr/>
            </a:pPr>
            <a:endParaRPr lang="en-IN" sz="1050" dirty="0"/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966D74-8569-463B-8093-B3849469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BAB65-CAC7-462C-9F6B-50FF7D28174E}" type="slidenum">
              <a:rPr lang="en-US" altLang="en-US">
                <a:solidFill>
                  <a:schemeClr val="bg1"/>
                </a:solidFill>
              </a:rPr>
              <a:pPr/>
              <a:t>15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817643C-FA60-41A6-B324-ADF6A5A5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Drip Irrigation</a:t>
            </a:r>
            <a:endParaRPr lang="en-IN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F636D26-2F36-442F-BFFE-13FD92730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Use two lines at 12 inches separation per a raised bed of 3 feet width</a:t>
            </a:r>
          </a:p>
          <a:p>
            <a:pPr>
              <a:defRPr/>
            </a:pPr>
            <a:r>
              <a:rPr lang="en-US" dirty="0"/>
              <a:t>Filter is essential to keep out the sand and silt</a:t>
            </a:r>
          </a:p>
          <a:p>
            <a:pPr>
              <a:defRPr/>
            </a:pPr>
            <a:r>
              <a:rPr lang="en-US" dirty="0"/>
              <a:t>Right Pressure  (1kg./sq. cm. at the end points) essential</a:t>
            </a:r>
          </a:p>
          <a:p>
            <a:pPr>
              <a:defRPr/>
            </a:pPr>
            <a:r>
              <a:rPr lang="en-US" dirty="0"/>
              <a:t>Savings of 30-40% water &amp; yields increase by 50%</a:t>
            </a:r>
          </a:p>
          <a:p>
            <a:pPr>
              <a:defRPr/>
            </a:pPr>
            <a:r>
              <a:rPr lang="en-US" dirty="0"/>
              <a:t>Less labor involved compared to Flood irrigation</a:t>
            </a:r>
          </a:p>
          <a:p>
            <a:pPr lvl="1">
              <a:defRPr/>
            </a:pPr>
            <a:r>
              <a:rPr lang="en-US" dirty="0"/>
              <a:t>With flood, there is soil erosion  and weeds in channels </a:t>
            </a:r>
          </a:p>
          <a:p>
            <a:pPr>
              <a:defRPr/>
            </a:pPr>
            <a:r>
              <a:rPr lang="en-US" dirty="0"/>
              <a:t>Clean filter every 15 days and also the end plugs</a:t>
            </a:r>
            <a:endParaRPr lang="en-IN" dirty="0"/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48EC6F85-D7DB-48DB-B7BC-BE4CA5D7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A526F3-D20B-4758-9C4E-44B6FDFD785F}" type="slidenum">
              <a:rPr lang="en-US" altLang="en-US">
                <a:solidFill>
                  <a:schemeClr val="bg1"/>
                </a:solidFill>
              </a:rPr>
              <a:pPr/>
              <a:t>16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42ADB00-9B1B-42F2-BA84-AF9E4364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Transplanting</a:t>
            </a:r>
            <a:endParaRPr lang="en-IN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81E75F5-0750-4129-BB5E-D95FE9DD9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000" dirty="0"/>
              <a:t>Best time to transplant when 4-6 leaf stage</a:t>
            </a:r>
          </a:p>
          <a:p>
            <a:pPr>
              <a:defRPr/>
            </a:pPr>
            <a:r>
              <a:rPr lang="en-US" sz="2000" dirty="0"/>
              <a:t>Harden by removing shade-net from top for at least 2 days to acclimatize the plant</a:t>
            </a:r>
          </a:p>
          <a:p>
            <a:pPr>
              <a:defRPr/>
            </a:pPr>
            <a:r>
              <a:rPr lang="en-US" sz="2000" dirty="0"/>
              <a:t>Remove seedlings so that the roots are surrounded by the original soil &amp; Micro-Organisms. </a:t>
            </a:r>
          </a:p>
          <a:p>
            <a:pPr lvl="1">
              <a:defRPr/>
            </a:pPr>
            <a:r>
              <a:rPr lang="en-US" sz="1600" dirty="0"/>
              <a:t>Put the roots and soil in container with CPP solution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Transplant in evening after 4:00 p.m. (2 hours before sunset) &amp; during descending</a:t>
            </a:r>
          </a:p>
          <a:p>
            <a:pPr lvl="1">
              <a:defRPr/>
            </a:pPr>
            <a:r>
              <a:rPr lang="en-US" sz="1800" dirty="0"/>
              <a:t>Plant gets whole night to recover</a:t>
            </a:r>
          </a:p>
          <a:p>
            <a:pPr lvl="1">
              <a:defRPr/>
            </a:pPr>
            <a:r>
              <a:rPr lang="en-US" sz="1800" dirty="0"/>
              <a:t>Otherwise seedling takes 7-8 days to recover instead of 5 days</a:t>
            </a:r>
          </a:p>
          <a:p>
            <a:pPr lvl="1">
              <a:defRPr/>
            </a:pPr>
            <a:r>
              <a:rPr lang="en-US" sz="1800" dirty="0"/>
              <a:t>Spacing depends on size that it spreads eventually</a:t>
            </a:r>
          </a:p>
          <a:p>
            <a:pPr>
              <a:defRPr/>
            </a:pPr>
            <a:r>
              <a:rPr lang="en-US" sz="2000" dirty="0"/>
              <a:t>Water immediately</a:t>
            </a:r>
          </a:p>
          <a:p>
            <a:pPr lvl="1">
              <a:defRPr/>
            </a:pPr>
            <a:r>
              <a:rPr lang="en-US" sz="1800" dirty="0"/>
              <a:t>Drench with CPP solution</a:t>
            </a:r>
          </a:p>
          <a:p>
            <a:pPr>
              <a:defRPr/>
            </a:pPr>
            <a:r>
              <a:rPr lang="en-US" sz="2000" dirty="0"/>
              <a:t>If oversize, nip off  the leaves to reduce transpiration losses</a:t>
            </a:r>
          </a:p>
          <a:p>
            <a:pPr lvl="1">
              <a:defRPr/>
            </a:pPr>
            <a:r>
              <a:rPr lang="en-US" sz="1800" dirty="0"/>
              <a:t>Cabbage, Cauliflower can go way inside</a:t>
            </a:r>
          </a:p>
          <a:p>
            <a:pPr>
              <a:defRPr/>
            </a:pPr>
            <a:r>
              <a:rPr lang="en-US" sz="2400" dirty="0"/>
              <a:t> </a:t>
            </a:r>
            <a:r>
              <a:rPr lang="en-US" sz="2000" dirty="0"/>
              <a:t>When Sowing &amp; Transplanting you have to personally monitor</a:t>
            </a:r>
            <a:endParaRPr lang="en-US" sz="2400" dirty="0"/>
          </a:p>
          <a:p>
            <a:pPr>
              <a:defRPr/>
            </a:pPr>
            <a:endParaRPr lang="en-IN" sz="2000" dirty="0"/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579A6CFF-3140-483B-A92D-3B1E5322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19EAA0-37B1-4E09-8E3D-963C55E466E8}" type="slidenum">
              <a:rPr lang="en-US" altLang="en-US">
                <a:solidFill>
                  <a:schemeClr val="bg1"/>
                </a:solidFill>
              </a:rPr>
              <a:pPr/>
              <a:t>17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B63EF01-38B9-481F-AC81-43D7E88A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Fertilizing</a:t>
            </a:r>
            <a:endParaRPr lang="en-IN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131DC6C-4CDF-462F-A8B7-3222ADA8E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sz="1800"/>
              <a:t>CPP, Panchagavya etc. can be applied via the drip using fertigation system </a:t>
            </a:r>
          </a:p>
        </p:txBody>
      </p:sp>
      <p:sp>
        <p:nvSpPr>
          <p:cNvPr id="20484" name="Slide Number Placeholder 5">
            <a:extLst>
              <a:ext uri="{FF2B5EF4-FFF2-40B4-BE49-F238E27FC236}">
                <a16:creationId xmlns:a16="http://schemas.microsoft.com/office/drawing/2014/main" id="{D496B60B-7271-4732-B499-05E3CE04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F8432E-D436-495A-B177-5D2D4319793B}" type="slidenum">
              <a:rPr lang="en-US" altLang="en-US">
                <a:solidFill>
                  <a:schemeClr val="bg1"/>
                </a:solidFill>
              </a:rPr>
              <a:pPr/>
              <a:t>18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91FCCE0-9B4C-4749-8DE8-EB8715B1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Fertilizing – Dispensing Cow Washings</a:t>
            </a:r>
            <a:endParaRPr lang="en-IN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256B8AB1-1DBD-425D-93FC-E8A193453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cow washings should be put in the alleys &amp; not directly onto the raised bed</a:t>
            </a:r>
          </a:p>
          <a:p>
            <a:r>
              <a:rPr lang="en-US" altLang="en-US"/>
              <a:t>A gentle gradient will help dispense the cow washings effectively</a:t>
            </a:r>
            <a:endParaRPr lang="en-IN" altLang="en-US"/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68B7AB45-E8B6-4167-8F5C-1336058B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2C222-AEAE-4C43-9E03-BED46152749C}" type="slidenum">
              <a:rPr lang="en-US" altLang="en-US">
                <a:solidFill>
                  <a:schemeClr val="bg1"/>
                </a:solidFill>
              </a:rPr>
              <a:pPr/>
              <a:t>19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C3D5D147-651C-4693-8923-E6F4D3B8D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Introduction</a:t>
            </a: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71819F-0B9C-42DE-A0DD-40D832E1B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Vegetable Production most interesting part of agriculture but also most demanding in terms of work</a:t>
            </a:r>
          </a:p>
          <a:p>
            <a:pPr lvl="1"/>
            <a:r>
              <a:rPr lang="en-US" altLang="en-US"/>
              <a:t>Even more than Dairy because picking has to be done correctly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/>
          </a:p>
        </p:txBody>
      </p:sp>
      <p:sp>
        <p:nvSpPr>
          <p:cNvPr id="4100" name="Slide Number Placeholder 6">
            <a:extLst>
              <a:ext uri="{FF2B5EF4-FFF2-40B4-BE49-F238E27FC236}">
                <a16:creationId xmlns:a16="http://schemas.microsoft.com/office/drawing/2014/main" id="{DC22311C-BF36-4026-A7CC-1E7164B6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8FD792-4581-4BCA-8211-DFF36F21F382}" type="slidenum">
              <a:rPr lang="en-US" altLang="en-US">
                <a:solidFill>
                  <a:schemeClr val="bg1"/>
                </a:solidFill>
              </a:rPr>
              <a:pPr/>
              <a:t>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9469D3F-A6C3-4381-9E84-E139E68B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Weeding</a:t>
            </a:r>
            <a:endParaRPr lang="en-IN" altLang="en-US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EDC8E5D2-91AE-42CE-9AE2-B5B26D11D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altLang="en-US"/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0F37FE6B-498C-4703-8204-B28CA9EF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A1D835-C131-45D3-9F4E-337226512A60}" type="slidenum">
              <a:rPr lang="en-US" altLang="en-US">
                <a:solidFill>
                  <a:schemeClr val="bg1"/>
                </a:solidFill>
              </a:rPr>
              <a:pPr/>
              <a:t>20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71EAD27-A9D0-4DB9-B3A8-DC42164A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Irrigating Tips</a:t>
            </a:r>
            <a:endParaRPr lang="en-IN" altLang="en-US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BA073C53-1CD0-4A36-8F20-44C58030C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altLang="en-US"/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0CCB543C-9BD5-4648-BFD0-6F062A0B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E0E25D-538B-4628-ADB8-F05F1A9E52F3}" type="slidenum">
              <a:rPr lang="en-US" altLang="en-US">
                <a:solidFill>
                  <a:schemeClr val="bg1"/>
                </a:solidFill>
              </a:rPr>
              <a:pPr/>
              <a:t>21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F13D6FA-C819-4953-8944-982FE8C1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Sowing</a:t>
            </a:r>
            <a:endParaRPr lang="en-IN" altLang="en-US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7BFDF15-98EE-432F-BC76-1FB60C58B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 very small seeds like celery, carrot etc. add equal amount of fine sand and dribble</a:t>
            </a:r>
          </a:p>
          <a:p>
            <a:pPr lvl="1"/>
            <a:r>
              <a:rPr lang="en-US" altLang="en-US" sz="2000"/>
              <a:t>Carrots take long time to germinate so a few radish (red) seeds are added as markers so the lines can be easily identified</a:t>
            </a:r>
          </a:p>
          <a:p>
            <a:endParaRPr lang="en-US" altLang="en-US" sz="1600"/>
          </a:p>
        </p:txBody>
      </p:sp>
      <p:sp>
        <p:nvSpPr>
          <p:cNvPr id="24580" name="Slide Number Placeholder 5">
            <a:extLst>
              <a:ext uri="{FF2B5EF4-FFF2-40B4-BE49-F238E27FC236}">
                <a16:creationId xmlns:a16="http://schemas.microsoft.com/office/drawing/2014/main" id="{8EA1A7FC-75F6-48A6-8285-F9E9FA09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6662A4-A0A3-44B7-8287-C2DC4A92573C}" type="slidenum">
              <a:rPr lang="en-US" altLang="en-US">
                <a:solidFill>
                  <a:schemeClr val="bg1"/>
                </a:solidFill>
              </a:rPr>
              <a:pPr/>
              <a:t>22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FE6E230-E5E9-4FBB-A871-31A1CCAD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</a:t>
            </a:r>
            <a:endParaRPr lang="en-IN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670E5701-9CF8-4365-945A-287E6197D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Every farm needs a permanent nursery to raise seedlings &amp; saplings </a:t>
            </a:r>
          </a:p>
          <a:p>
            <a:pPr lvl="1"/>
            <a:r>
              <a:rPr lang="en-US" altLang="en-US" sz="1800"/>
              <a:t>Off season vegetables can also be grown in nurseries e.g. Coriander, Methi in summer</a:t>
            </a:r>
          </a:p>
          <a:p>
            <a:r>
              <a:rPr lang="en-US" altLang="en-US" sz="2400"/>
              <a:t>40% Black Shade-Net best</a:t>
            </a:r>
          </a:p>
          <a:p>
            <a:pPr lvl="1"/>
            <a:r>
              <a:rPr lang="en-US" altLang="en-US" sz="1800"/>
              <a:t>Temp. in black cooler by 4-5 degree while in Green only, 3 degree lower</a:t>
            </a:r>
          </a:p>
          <a:p>
            <a:pPr lvl="1"/>
            <a:r>
              <a:rPr lang="en-US" altLang="en-US" sz="1800"/>
              <a:t>Shade Nets can also be used for  early or late planting</a:t>
            </a:r>
          </a:p>
          <a:p>
            <a:r>
              <a:rPr lang="en-US" altLang="en-US" sz="2400"/>
              <a:t>Raised beds best for large farms</a:t>
            </a:r>
          </a:p>
          <a:p>
            <a:r>
              <a:rPr lang="en-US" altLang="en-US" sz="2400"/>
              <a:t>Seed trays good for kitchen gardens &amp; small farms</a:t>
            </a:r>
          </a:p>
        </p:txBody>
      </p:sp>
      <p:sp>
        <p:nvSpPr>
          <p:cNvPr id="5124" name="Slide Number Placeholder 5">
            <a:extLst>
              <a:ext uri="{FF2B5EF4-FFF2-40B4-BE49-F238E27FC236}">
                <a16:creationId xmlns:a16="http://schemas.microsoft.com/office/drawing/2014/main" id="{5C70F646-5472-49AE-BC0A-57165025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F418F-9C9D-46B5-BDC7-BE9F6093AA88}" type="slidenum">
              <a:rPr lang="en-US" altLang="en-US">
                <a:solidFill>
                  <a:schemeClr val="bg1"/>
                </a:solidFill>
              </a:rPr>
              <a:pPr/>
              <a:t>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C541557-F290-4256-852E-9FBCF903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</a:t>
            </a:r>
            <a:endParaRPr lang="en-IN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92AB901-A92E-4E0D-92CE-22A9379E6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Sieved Leaf Mould Compost best for nursery beds &amp; seedling trays</a:t>
            </a:r>
          </a:p>
          <a:p>
            <a:pPr lvl="1"/>
            <a:r>
              <a:rPr lang="en-US" altLang="en-US" sz="1600"/>
              <a:t>Pile the leaves – no other amendments not even cow dung</a:t>
            </a:r>
          </a:p>
          <a:p>
            <a:pPr lvl="1"/>
            <a:r>
              <a:rPr lang="en-US" altLang="en-US" sz="1600"/>
              <a:t>Cold method of composting</a:t>
            </a:r>
          </a:p>
          <a:p>
            <a:pPr lvl="1"/>
            <a:r>
              <a:rPr lang="en-US" altLang="en-US" sz="1600"/>
              <a:t>Water regularly every 10-15 days</a:t>
            </a:r>
          </a:p>
          <a:p>
            <a:pPr lvl="1"/>
            <a:r>
              <a:rPr lang="en-US" altLang="en-US" sz="1600"/>
              <a:t>Takes a year. No need to speedup process – don’t even add CPP</a:t>
            </a:r>
          </a:p>
          <a:p>
            <a:pPr lvl="1"/>
            <a:r>
              <a:rPr lang="en-US" altLang="en-US" sz="1600"/>
              <a:t>Weeds will be less</a:t>
            </a:r>
          </a:p>
          <a:p>
            <a:pPr lvl="1"/>
            <a:r>
              <a:rPr lang="en-US" altLang="en-US" sz="1600"/>
              <a:t>Has no pathogens . Has beneficial fungi which prevents root rot</a:t>
            </a:r>
          </a:p>
          <a:p>
            <a:pPr lvl="1"/>
            <a:r>
              <a:rPr lang="en-US" altLang="en-US" sz="1600"/>
              <a:t>Termite action  produces very beneficial enzymes</a:t>
            </a:r>
          </a:p>
          <a:p>
            <a:r>
              <a:rPr lang="en-US" altLang="en-US" sz="2000"/>
              <a:t>Green Manuring very good to stabilize the beds</a:t>
            </a:r>
          </a:p>
          <a:p>
            <a:pPr lvl="1"/>
            <a:r>
              <a:rPr lang="en-US" altLang="en-US" sz="1600"/>
              <a:t>Grow only for 25 days</a:t>
            </a:r>
          </a:p>
          <a:p>
            <a:pPr lvl="1"/>
            <a:r>
              <a:rPr lang="en-US" altLang="en-US" sz="1600"/>
              <a:t>Grow in alleys also</a:t>
            </a:r>
          </a:p>
          <a:p>
            <a:pPr lvl="1"/>
            <a:endParaRPr lang="en-IN" altLang="en-US" sz="1800"/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15E0E4AF-D9A4-41C2-A9FC-470E3F49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41EFC8-1C4D-4C8F-9312-15B6E45124AD}" type="slidenum">
              <a:rPr lang="en-US" altLang="en-US">
                <a:solidFill>
                  <a:schemeClr val="bg1"/>
                </a:solidFill>
              </a:rPr>
              <a:pPr/>
              <a:t>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441B503-10AB-4298-93CD-54C990EC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– Raised Beds</a:t>
            </a:r>
            <a:endParaRPr lang="en-IN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C55B0F9-6ECB-4113-A374-A2F0CAE1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10000"/>
          </a:xfrm>
        </p:spPr>
        <p:txBody>
          <a:bodyPr/>
          <a:lstStyle/>
          <a:p>
            <a:r>
              <a:rPr lang="en-US" altLang="en-US" sz="1800"/>
              <a:t>6-8 inches high, 3 feet wide with 1.5 feet walkways between adjacent beds</a:t>
            </a:r>
          </a:p>
          <a:p>
            <a:pPr lvl="1"/>
            <a:r>
              <a:rPr lang="en-US" altLang="en-US" sz="1600"/>
              <a:t>Never walk on the beds only in the walkways</a:t>
            </a:r>
          </a:p>
          <a:p>
            <a:pPr lvl="1"/>
            <a:r>
              <a:rPr lang="en-US" altLang="en-US" sz="1600"/>
              <a:t>Beds take an entire season to stabilize (3-4 months)</a:t>
            </a:r>
          </a:p>
          <a:p>
            <a:pPr lvl="1"/>
            <a:r>
              <a:rPr lang="en-US" altLang="en-US" sz="1600"/>
              <a:t>Beds should  never be dismantled only repaired</a:t>
            </a:r>
          </a:p>
          <a:p>
            <a:pPr lvl="1"/>
            <a:r>
              <a:rPr lang="en-US" altLang="en-US" sz="1600"/>
              <a:t>Keep length same e.g. 15 feet so you can start keeping  the exact count of the seed. </a:t>
            </a:r>
          </a:p>
        </p:txBody>
      </p:sp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id="{8FF847DC-7E1A-475C-A5A5-1CF418F9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452FE-E777-4248-B4D6-028913B87385}" type="slidenum">
              <a:rPr lang="en-US" altLang="en-US">
                <a:solidFill>
                  <a:schemeClr val="bg1"/>
                </a:solidFill>
              </a:rPr>
              <a:pPr/>
              <a:t>5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58CD587-E722-4A87-B46B-FCF7BEB6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– Raised Beds</a:t>
            </a:r>
            <a:endParaRPr lang="en-IN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13DEC1B-389A-4ECB-AF32-FE1B861C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10000"/>
          </a:xfrm>
        </p:spPr>
        <p:txBody>
          <a:bodyPr/>
          <a:lstStyle/>
          <a:p>
            <a:r>
              <a:rPr lang="en-US" altLang="en-US" sz="2000"/>
              <a:t>Making Bed</a:t>
            </a:r>
          </a:p>
          <a:p>
            <a:pPr lvl="1"/>
            <a:r>
              <a:rPr lang="en-US" altLang="en-US" sz="1800"/>
              <a:t>Pure, seived leaf mould compost best for nursery beds – has no pathogens</a:t>
            </a:r>
          </a:p>
          <a:p>
            <a:pPr lvl="1"/>
            <a:r>
              <a:rPr lang="en-US" altLang="en-US" sz="1800"/>
              <a:t>First time or whenever the beds are empty broadcast &amp; grow variety of green manure crop for 25 days, cut &amp; use as mulch </a:t>
            </a:r>
          </a:p>
          <a:p>
            <a:pPr lvl="2"/>
            <a:r>
              <a:rPr lang="en-US" altLang="en-US" sz="1400"/>
              <a:t>This is like feeding nutritious salad for the bed</a:t>
            </a:r>
          </a:p>
          <a:p>
            <a:pPr lvl="2"/>
            <a:r>
              <a:rPr lang="en-US" altLang="en-US" sz="1400"/>
              <a:t>Horse gram, Moong , cow  pea etc. will decompose in 5-10 days &amp; bed is ready for sowing</a:t>
            </a:r>
          </a:p>
          <a:p>
            <a:pPr lvl="2"/>
            <a:r>
              <a:rPr lang="en-US" altLang="en-US" sz="1400"/>
              <a:t>Makes soil soft and workable and allows roots to go deep enough</a:t>
            </a:r>
          </a:p>
          <a:p>
            <a:pPr lvl="1"/>
            <a:r>
              <a:rPr lang="en-US" altLang="en-US" sz="1800"/>
              <a:t>Make Bed-&gt;Add leaf compost (1 inch height of compost)-&gt; Work it in -&gt; Add more leaf compost</a:t>
            </a:r>
          </a:p>
          <a:p>
            <a:r>
              <a:rPr lang="en-US" altLang="en-US" sz="2000"/>
              <a:t>Edges can be stabilized with wooden planks but not really required. </a:t>
            </a:r>
          </a:p>
          <a:p>
            <a:pPr lvl="1"/>
            <a:r>
              <a:rPr lang="en-US" altLang="en-US" sz="1800"/>
              <a:t>Bricks not the best – Expensive &amp; will disintegrate</a:t>
            </a:r>
          </a:p>
          <a:p>
            <a:endParaRPr lang="en-IN" altLang="en-US" sz="1100"/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516CDDE9-9A1B-41C6-87FC-D2D17AA9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F662D0-D77E-491A-B339-BFCF08CB5CA2}" type="slidenum">
              <a:rPr lang="en-US" altLang="en-US">
                <a:solidFill>
                  <a:schemeClr val="bg1"/>
                </a:solidFill>
              </a:rPr>
              <a:pPr/>
              <a:t>6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6289D6A-A705-4367-AF92-9FF9BA46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– Green Manuring &amp; Mulching</a:t>
            </a:r>
            <a:endParaRPr lang="en-IN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434B10F-EC8D-4ADA-8FFE-368A6D4D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600"/>
              <a:t>Green Manuring very good to stabilize the beds</a:t>
            </a:r>
          </a:p>
          <a:p>
            <a:pPr lvl="1"/>
            <a:r>
              <a:rPr lang="en-US" altLang="en-US" sz="1200"/>
              <a:t>Grow only for 25 days</a:t>
            </a:r>
          </a:p>
          <a:p>
            <a:pPr lvl="1"/>
            <a:r>
              <a:rPr lang="en-US" altLang="en-US" sz="1200"/>
              <a:t>Cut &amp; spread on bed</a:t>
            </a:r>
          </a:p>
          <a:p>
            <a:pPr lvl="1"/>
            <a:r>
              <a:rPr lang="en-US" altLang="en-US" sz="1200"/>
              <a:t>Decomposes within 5-10 days &amp; sowing can happen after that</a:t>
            </a:r>
          </a:p>
          <a:p>
            <a:pPr lvl="1"/>
            <a:r>
              <a:rPr lang="en-US" altLang="en-US" sz="1200"/>
              <a:t>Roots decompose &amp; provide paths for earthworms &amp; roots of following plants</a:t>
            </a:r>
          </a:p>
          <a:p>
            <a:r>
              <a:rPr lang="en-US" altLang="en-US" sz="1600"/>
              <a:t>Grow in alleys also</a:t>
            </a:r>
          </a:p>
          <a:p>
            <a:pPr lvl="1"/>
            <a:r>
              <a:rPr lang="en-US" altLang="en-US" sz="1400"/>
              <a:t>A little bit of trampling is no problem</a:t>
            </a:r>
          </a:p>
          <a:p>
            <a:pPr lvl="1"/>
            <a:r>
              <a:rPr lang="en-US" altLang="en-US" sz="1400"/>
              <a:t>Use cuttings as mulch on the adjacent bed</a:t>
            </a:r>
          </a:p>
          <a:p>
            <a:r>
              <a:rPr lang="en-US" altLang="en-US" sz="1600"/>
              <a:t>Mulching can be done after the plants are xxx high XXX ???</a:t>
            </a:r>
          </a:p>
          <a:p>
            <a:pPr lvl="1"/>
            <a:r>
              <a:rPr lang="en-US" altLang="en-US" sz="1400"/>
              <a:t>e.g. 40 days for XXX</a:t>
            </a:r>
          </a:p>
          <a:p>
            <a:pPr lvl="1"/>
            <a:r>
              <a:rPr lang="en-US" altLang="en-US" sz="1400"/>
              <a:t>Keeps the soil temperature temperate (cool in summer &amp; warm in winter)</a:t>
            </a:r>
          </a:p>
          <a:p>
            <a:pPr lvl="1"/>
            <a:r>
              <a:rPr lang="en-US" altLang="en-US" sz="1400"/>
              <a:t>Weeds are suppressed</a:t>
            </a:r>
          </a:p>
          <a:p>
            <a:pPr lvl="1"/>
            <a:r>
              <a:rPr lang="en-US" altLang="en-US" sz="1400"/>
              <a:t>Micro-life increases esp. Earthworm population</a:t>
            </a:r>
          </a:p>
          <a:p>
            <a:pPr lvl="1"/>
            <a:endParaRPr lang="en-IN" altLang="en-US" sz="140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4BEA527D-22C8-4686-AC30-3F9914F4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A0B5A4-F2A2-4B7A-8CD3-E3ACF956875A}" type="slidenum">
              <a:rPr lang="en-US" altLang="en-US">
                <a:solidFill>
                  <a:schemeClr val="bg1"/>
                </a:solidFill>
              </a:rPr>
              <a:pPr/>
              <a:t>7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470DB3A-C981-4B81-BEE8-BAB8F5689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Beds - Seed Sowing</a:t>
            </a:r>
            <a:endParaRPr lang="en-IN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2608764-9154-435D-B140-27AC0DA5E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Prepare the seeds for sowing</a:t>
            </a:r>
          </a:p>
          <a:p>
            <a:pPr lvl="1"/>
            <a:r>
              <a:rPr lang="en-US" altLang="en-US" sz="1800"/>
              <a:t>Wash thoroughly if seeds have been chemically treated</a:t>
            </a:r>
          </a:p>
          <a:p>
            <a:pPr lvl="1"/>
            <a:r>
              <a:rPr lang="en-US" altLang="en-US" sz="1800"/>
              <a:t>Soak in Cow Urine for 30 minutes</a:t>
            </a:r>
          </a:p>
          <a:p>
            <a:pPr lvl="1"/>
            <a:r>
              <a:rPr lang="en-US" altLang="en-US" sz="1800"/>
              <a:t>Shade Dry</a:t>
            </a:r>
          </a:p>
          <a:p>
            <a:pPr lvl="1"/>
            <a:r>
              <a:rPr lang="en-US" altLang="en-US" sz="1800"/>
              <a:t>Sprinkle CPP</a:t>
            </a:r>
          </a:p>
          <a:p>
            <a:pPr lvl="1"/>
            <a:r>
              <a:rPr lang="en-US" altLang="en-US" sz="1800"/>
              <a:t>For Tomatoes etc. sprinkle Trichoderma to protect against root rot</a:t>
            </a:r>
          </a:p>
          <a:p>
            <a:r>
              <a:rPr lang="en-US" altLang="en-US" sz="2400"/>
              <a:t>Sowing Depth is 4 times the seed thickness</a:t>
            </a:r>
          </a:p>
          <a:p>
            <a:r>
              <a:rPr lang="en-US" altLang="en-US" sz="2400"/>
              <a:t>Make depression to required depth using a straight rod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9C8A62D2-80D4-4332-B81C-D0F9B9BC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186CF2-8B66-4C19-8D9D-F9E8692BEACC}" type="slidenum">
              <a:rPr lang="en-US" altLang="en-US">
                <a:solidFill>
                  <a:schemeClr val="bg1"/>
                </a:solidFill>
              </a:rPr>
              <a:pPr/>
              <a:t>8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B9F0866-E98E-4C78-B25B-A76C8CE8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Nursery Beds - Seed Sowing</a:t>
            </a:r>
            <a:endParaRPr lang="en-IN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EE8C8E3-05E4-41AE-A997-85806BE0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Sow the seed at the specified spacing</a:t>
            </a:r>
          </a:p>
          <a:p>
            <a:pPr lvl="1"/>
            <a:r>
              <a:rPr lang="en-US" altLang="en-US" sz="2000"/>
              <a:t>Space  occupied by the seedling at 4-6 leaf  (transplanting)stage determines spacing</a:t>
            </a:r>
          </a:p>
          <a:p>
            <a:pPr lvl="1"/>
            <a:r>
              <a:rPr lang="en-US" altLang="en-US" sz="2000"/>
              <a:t>If  spacing too close, the seedlings will be thin, unhealthy &amp; because of poor aeration prone to pest attacks</a:t>
            </a:r>
          </a:p>
          <a:p>
            <a:pPr lvl="1"/>
            <a:r>
              <a:rPr lang="en-US" altLang="en-US" sz="2000"/>
              <a:t>Proper spacing will usually take care of  pest and disease</a:t>
            </a:r>
            <a:endParaRPr lang="en-US" altLang="en-US" sz="2800"/>
          </a:p>
          <a:p>
            <a:r>
              <a:rPr lang="en-US" altLang="en-US"/>
              <a:t>Fill the depression with leaf mold compost</a:t>
            </a:r>
          </a:p>
          <a:p>
            <a:pPr lvl="1"/>
            <a:r>
              <a:rPr lang="en-US" altLang="en-US" sz="2000"/>
              <a:t>Will help even if seeds buried deeper by mistake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FAFAF87C-5A3C-47EF-B6FA-6F2ECA08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7A09B6-764F-470A-959E-88456D3A252D}" type="slidenum">
              <a:rPr lang="en-US" altLang="en-US">
                <a:solidFill>
                  <a:schemeClr val="bg1"/>
                </a:solidFill>
              </a:rPr>
              <a:pPr/>
              <a:t>9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2147</TotalTime>
  <Words>2091</Words>
  <Application>Microsoft Office PowerPoint</Application>
  <PresentationFormat>On-screen Show (4:3)</PresentationFormat>
  <Paragraphs>237</Paragraphs>
  <Slides>22</Slides>
  <Notes>22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Times New Roman</vt:lpstr>
      <vt:lpstr>default</vt:lpstr>
      <vt:lpstr>Vegetable Production</vt:lpstr>
      <vt:lpstr>Introduction</vt:lpstr>
      <vt:lpstr>Nursery</vt:lpstr>
      <vt:lpstr>Nursery</vt:lpstr>
      <vt:lpstr>Nursery – Raised Beds</vt:lpstr>
      <vt:lpstr>Nursery – Raised Beds</vt:lpstr>
      <vt:lpstr>Nursery – Green Manuring &amp; Mulching</vt:lpstr>
      <vt:lpstr>Nursery Beds - Seed Sowing</vt:lpstr>
      <vt:lpstr>Nursery Beds - Seed Sowing</vt:lpstr>
      <vt:lpstr>Nursery Beds - Seed Sowing</vt:lpstr>
      <vt:lpstr>Nursery Beds – Seedling Care</vt:lpstr>
      <vt:lpstr>Nursery Beds – Seedling Care</vt:lpstr>
      <vt:lpstr>Nursery – Photos &amp; Hands-On</vt:lpstr>
      <vt:lpstr>Raised Beds For Transplanting &amp; Direct Sowing</vt:lpstr>
      <vt:lpstr>Raised Beds For Transplanting &amp; Direct Sowing</vt:lpstr>
      <vt:lpstr>Drip Irrigation</vt:lpstr>
      <vt:lpstr>Transplanting</vt:lpstr>
      <vt:lpstr>Fertilizing</vt:lpstr>
      <vt:lpstr>Fertilizing – Dispensing Cow Washings</vt:lpstr>
      <vt:lpstr>Weeding</vt:lpstr>
      <vt:lpstr>Irrigating Tips</vt:lpstr>
      <vt:lpstr>Direct Sowing</vt:lpstr>
    </vt:vector>
  </TitlesOfParts>
  <Company>i2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Compost Preps</dc:title>
  <dc:creator>rkoushik</dc:creator>
  <cp:lastModifiedBy>Murgesh</cp:lastModifiedBy>
  <cp:revision>195</cp:revision>
  <cp:lastPrinted>1601-01-01T00:00:00Z</cp:lastPrinted>
  <dcterms:created xsi:type="dcterms:W3CDTF">2009-02-09T04:33:53Z</dcterms:created>
  <dcterms:modified xsi:type="dcterms:W3CDTF">2017-12-17T03:27:16Z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